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2.png>
</file>

<file path=ppt/media/image3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在此键入引文。”"/>
          <p:cNvSpPr txBox="1"/>
          <p:nvPr>
            <p:ph type="body" sz="quarter" idx="14"/>
          </p:nvPr>
        </p:nvSpPr>
        <p:spPr>
          <a:xfrm>
            <a:off x="2387600" y="6013450"/>
            <a:ext cx="19621500" cy="9525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“在此键入引文。”</a:t>
            </a:r>
          </a:p>
        </p:txBody>
      </p:sp>
      <p:sp>
        <p:nvSpPr>
          <p:cNvPr id="9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/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像"/>
          <p:cNvSpPr/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标题文本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标题文本</a:t>
            </a:r>
          </a:p>
        </p:txBody>
      </p:sp>
      <p:sp>
        <p:nvSpPr>
          <p:cNvPr id="22" name="正文级别 1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/>
          <p:nvPr>
            <p:ph type="pic" sz="half" idx="13"/>
          </p:nvPr>
        </p:nvSpPr>
        <p:spPr>
          <a:xfrm>
            <a:off x="13165980" y="952500"/>
            <a:ext cx="9525001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标题文本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标题文本</a:t>
            </a:r>
          </a:p>
        </p:txBody>
      </p:sp>
      <p:sp>
        <p:nvSpPr>
          <p:cNvPr id="40" name="正文级别 1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4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7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/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7" name="正文级别 1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/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图像"/>
          <p:cNvSpPr/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图像"/>
          <p:cNvSpPr/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192.168.0.1/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人工智能课程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人工智能课程</a:t>
            </a:r>
          </a:p>
        </p:txBody>
      </p:sp>
      <p:sp>
        <p:nvSpPr>
          <p:cNvPr id="120" name="授课用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授课用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hapter 1 Part 1…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51" name="开发板背景知识"/>
          <p:cNvSpPr txBox="1"/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pPr/>
            <a:r>
              <a:t> 开发板背景知识</a:t>
            </a:r>
          </a:p>
        </p:txBody>
      </p:sp>
      <p:sp>
        <p:nvSpPr>
          <p:cNvPr id="152" name="esp8266是WiFi串口模块，功能简单来讲就是：从WiFi接收到数据，串口输出；从串口接收数据，WiFi输出数据。…"/>
          <p:cNvSpPr txBox="1"/>
          <p:nvPr/>
        </p:nvSpPr>
        <p:spPr>
          <a:xfrm>
            <a:off x="2058735" y="5043525"/>
            <a:ext cx="20771067" cy="3628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4500"/>
              </a:spcBef>
              <a:defRPr b="0" sz="3800"/>
            </a:pPr>
            <a:r>
              <a:t>esp8266是WiFi串口模块，功能简单来讲就是：从WiFi接收到数据，串口输出；从串口接收数据，WiFi输出数据。</a:t>
            </a:r>
          </a:p>
          <a:p>
            <a:pPr algn="l">
              <a:spcBef>
                <a:spcPts val="4500"/>
              </a:spcBef>
              <a:defRPr b="0" sz="3800"/>
            </a:pPr>
            <a:r>
              <a:t>通过自带的GPIO口连接传感器，传感器将环境数据转化为电信号发送给esp8266读取、处理并输出。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hapter 1 Part 1…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55" name="硬件准备"/>
          <p:cNvSpPr txBox="1"/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pPr/>
            <a:r>
              <a:t>硬件准备</a:t>
            </a:r>
          </a:p>
        </p:txBody>
      </p:sp>
      <p:sp>
        <p:nvSpPr>
          <p:cNvPr id="156" name="硬件清单…"/>
          <p:cNvSpPr txBox="1"/>
          <p:nvPr/>
        </p:nvSpPr>
        <p:spPr>
          <a:xfrm>
            <a:off x="2324533" y="4869096"/>
            <a:ext cx="11768002" cy="60165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spcBef>
                <a:spcPts val="4500"/>
              </a:spcBef>
              <a:defRPr b="0" sz="3800"/>
            </a:pPr>
            <a:r>
              <a:t>硬件清单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b="0" sz="3800"/>
            </a:pPr>
            <a:r>
              <a:t>esp8266主板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b="0" sz="3800"/>
            </a:pPr>
            <a:r>
              <a:t>温湿度传感器（型号为DHT11或DHT22）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b="0" sz="3800"/>
            </a:pPr>
            <a:r>
              <a:t>超声波传感器（型号为HC-SR04）</a:t>
            </a:r>
          </a:p>
          <a:p>
            <a:pPr marL="893762" indent="-754062" algn="l">
              <a:spcBef>
                <a:spcPts val="4500"/>
              </a:spcBef>
              <a:buClr>
                <a:srgbClr val="555555"/>
              </a:buClr>
              <a:buSzPct val="125000"/>
              <a:buFont typeface="Helvetica Neue"/>
              <a:buChar char="•"/>
              <a:defRPr b="0" sz="3800"/>
            </a:pPr>
            <a:r>
              <a:t>杜邦线、数据线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hapter 1 Part 1…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59" name="硬件连接"/>
          <p:cNvSpPr txBox="1"/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pPr/>
            <a:r>
              <a:t>硬件连接</a:t>
            </a:r>
          </a:p>
        </p:txBody>
      </p:sp>
      <p:pic>
        <p:nvPicPr>
          <p:cNvPr id="160" name="Xnip2019-05-05_11-52-46.png" descr="Xnip2019-05-05_11-52-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03246" y="4338117"/>
            <a:ext cx="6393384" cy="82862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Xnip2019-05-05_12-02-00.png" descr="Xnip2019-05-05_12-02-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210086" y="5530022"/>
            <a:ext cx="6479664" cy="70498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hapter 1 Part 1…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64" name="程序及操作"/>
          <p:cNvSpPr txBox="1"/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pPr/>
            <a:r>
              <a:t>程序及操作</a:t>
            </a:r>
          </a:p>
        </p:txBody>
      </p:sp>
      <p:sp>
        <p:nvSpPr>
          <p:cNvPr id="165" name="操作步骤-简单读取…"/>
          <p:cNvSpPr txBox="1"/>
          <p:nvPr/>
        </p:nvSpPr>
        <p:spPr>
          <a:xfrm>
            <a:off x="2232907" y="4665744"/>
            <a:ext cx="18211975" cy="8855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3900"/>
              </a:lnSpc>
              <a:spcBef>
                <a:spcPts val="1600"/>
              </a:spcBef>
              <a:defRPr sz="2100">
                <a:solidFill>
                  <a:srgbClr val="030303"/>
                </a:solidFill>
              </a:defRPr>
            </a:pPr>
            <a:r>
              <a:t>操作步骤-简单读取</a:t>
            </a:r>
          </a:p>
          <a:p>
            <a:pPr algn="l" defTabSz="457200">
              <a:lnSpc>
                <a:spcPts val="4100"/>
              </a:lnSpc>
              <a:spcBef>
                <a:spcPts val="1600"/>
              </a:spcBef>
              <a:defRPr b="0" sz="2100">
                <a:solidFill>
                  <a:srgbClr val="030303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1.打开</a:t>
            </a:r>
            <a:r>
              <a:t>learn-ai</a:t>
            </a: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文件夹，打开路径</a:t>
            </a:r>
            <a:r>
              <a:t>chapter1/part1/esp8266_projects/esp8266_dht11_http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2.将esp8266通过数据线连接到电脑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3.使用Arduino IDE打开文件</a:t>
            </a:r>
            <a:r>
              <a:t>esp8266_dht11_https.ino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4.记得把前面的</a:t>
            </a:r>
            <a:r>
              <a:rPr>
                <a:solidFill>
                  <a:srgbClr val="0088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环境准备</a:t>
            </a: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部分再次确认，将环境正确配置，然后点击上传按钮进行上传</a:t>
            </a:r>
            <a:endParaRPr>
              <a:solidFill>
                <a:srgbClr val="55555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defTabSz="457200">
              <a:lnSpc>
                <a:spcPts val="4300"/>
              </a:lnSpc>
              <a:defRPr b="0" sz="2100">
                <a:solidFill>
                  <a:srgbClr val="555555"/>
                </a:solidFill>
              </a:defRPr>
            </a:pPr>
          </a:p>
          <a:p>
            <a:pPr algn="l" defTabSz="457200">
              <a:lnSpc>
                <a:spcPts val="4300"/>
              </a:lnSpc>
              <a:spcBef>
                <a:spcPts val="1600"/>
              </a:spcBef>
              <a:defRPr b="0" sz="2100">
                <a:solidFill>
                  <a:srgbClr val="555555"/>
                </a:solidFill>
              </a:defRPr>
            </a:pPr>
            <a:r>
              <a:t>5.打开</a:t>
            </a:r>
            <a:r>
              <a:rPr>
                <a:solidFill>
                  <a:srgbClr val="0088CC"/>
                </a:solidFill>
                <a:hlinkClick r:id="rId2" invalidUrl="" action="" tgtFrame="" tooltip="" history="1" highlightClick="0" endSnd="0"/>
              </a:rPr>
              <a:t>路由器管理地址</a:t>
            </a:r>
            <a:r>
              <a:t>，esp8266此时应该已经加入到了局域网中，查看esp8266获取到的路由器地址</a:t>
            </a:r>
            <a:br/>
            <a:r>
              <a:t>6.在浏览器中打开esp8266获取到的局域网地址，查看温湿度传感器的读数</a:t>
            </a:r>
            <a:br/>
            <a:r>
              <a:t>7.连接另一个esp8266开发板，打开路径</a:t>
            </a:r>
            <a:r>
              <a:rPr>
                <a:solidFill>
                  <a:srgbClr val="030303"/>
                </a:solidFill>
                <a:latin typeface="Menlo"/>
                <a:ea typeface="Menlo"/>
                <a:cs typeface="Menlo"/>
                <a:sym typeface="Menlo"/>
              </a:rPr>
              <a:t>chapter1/part1/esp8266_projects/esp8266_ultrasonic_http</a:t>
            </a:r>
            <a:r>
              <a:t>,再次执行2-6步骤来使用超声波传感器</a:t>
            </a:r>
          </a:p>
          <a:p>
            <a:pPr algn="l" defTabSz="457200">
              <a:lnSpc>
                <a:spcPts val="4300"/>
              </a:lnSpc>
              <a:defRPr b="0" sz="2100">
                <a:solidFill>
                  <a:srgbClr val="555555"/>
                </a:solidFill>
              </a:defRPr>
            </a:pPr>
          </a:p>
          <a:p>
            <a:pPr algn="l" defTabSz="457200">
              <a:lnSpc>
                <a:spcPts val="3900"/>
              </a:lnSpc>
              <a:spcBef>
                <a:spcPts val="1600"/>
              </a:spcBef>
              <a:defRPr sz="2100">
                <a:solidFill>
                  <a:srgbClr val="030303"/>
                </a:solidFill>
              </a:defRPr>
            </a:pPr>
            <a:r>
              <a:t>操作步骤-绘制实时变化曲线</a:t>
            </a:r>
          </a:p>
          <a:p>
            <a:pPr algn="l" defTabSz="457200">
              <a:lnSpc>
                <a:spcPts val="4100"/>
              </a:lnSpc>
              <a:spcBef>
                <a:spcPts val="1600"/>
              </a:spcBef>
              <a:defRPr b="0" sz="2100">
                <a:solidFill>
                  <a:srgbClr val="030303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1.打开</a:t>
            </a:r>
            <a:r>
              <a:t>learn-ai</a:t>
            </a: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文件夹，打开路径</a:t>
            </a:r>
            <a:r>
              <a:t>chapter1/part1/esp8266_projects/esp8266_dht11_http_chartjs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2.将esp8266通过数据线连接到电脑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3.使用Arduino IDE打开文件 </a:t>
            </a:r>
            <a:r>
              <a:t>esp8266_dht11_http_chartjs.ino</a:t>
            </a:r>
            <a:b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4.记得把前面的</a:t>
            </a:r>
            <a:r>
              <a:rPr>
                <a:solidFill>
                  <a:srgbClr val="0088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环境准备</a:t>
            </a:r>
            <a:r>
              <a:rPr>
                <a:solidFill>
                  <a:srgbClr val="555555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部分再次确认，将环境正确配置，然后点击上传按钮进行上传</a:t>
            </a:r>
            <a:endParaRPr>
              <a:solidFill>
                <a:srgbClr val="555555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defTabSz="457200">
              <a:lnSpc>
                <a:spcPts val="4300"/>
              </a:lnSpc>
              <a:defRPr b="0" sz="2100">
                <a:solidFill>
                  <a:srgbClr val="555555"/>
                </a:solidFill>
              </a:defRPr>
            </a:pPr>
          </a:p>
          <a:p>
            <a:pPr algn="l" defTabSz="457200">
              <a:lnSpc>
                <a:spcPts val="4300"/>
              </a:lnSpc>
              <a:spcBef>
                <a:spcPts val="1600"/>
              </a:spcBef>
              <a:defRPr b="0" sz="2100">
                <a:solidFill>
                  <a:srgbClr val="555555"/>
                </a:solidFill>
              </a:defRPr>
            </a:pPr>
            <a:r>
              <a:t>5.打开</a:t>
            </a:r>
            <a:r>
              <a:rPr>
                <a:solidFill>
                  <a:srgbClr val="0088CC"/>
                </a:solidFill>
                <a:hlinkClick r:id="rId2" invalidUrl="" action="" tgtFrame="" tooltip="" history="1" highlightClick="0" endSnd="0"/>
              </a:rPr>
              <a:t>路由器管理地址</a:t>
            </a:r>
            <a:r>
              <a:t>，esp8266此时应该已经加入到了局域网中，查看esp8266获取到的路由器地址</a:t>
            </a:r>
            <a:br/>
            <a:r>
              <a:t>6.在浏览器中打开esp8266获取到的局域网地址，查看温湿度传感器的读数</a:t>
            </a:r>
          </a:p>
          <a:p>
            <a:pPr defTabSz="457200">
              <a:lnSpc>
                <a:spcPts val="4300"/>
              </a:lnSpc>
              <a:defRPr b="0" sz="2100">
                <a:solidFill>
                  <a:srgbClr val="555555"/>
                </a:solidFill>
              </a:defRPr>
            </a:pPr>
          </a:p>
          <a:p>
            <a:pPr algn="l" defTabSz="457200">
              <a:lnSpc>
                <a:spcPts val="4300"/>
              </a:lnSpc>
              <a:defRPr b="0" sz="2100">
                <a:solidFill>
                  <a:srgbClr val="555555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课程概述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课程概述</a:t>
            </a:r>
          </a:p>
        </p:txBody>
      </p:sp>
      <p:sp>
        <p:nvSpPr>
          <p:cNvPr id="123" name="课程简介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4649" indent="-374649" defTabSz="487044">
              <a:spcBef>
                <a:spcPts val="3400"/>
              </a:spcBef>
              <a:defRPr sz="2832"/>
            </a:pPr>
            <a:r>
              <a:t>课程简介</a:t>
            </a:r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t>课程目标</a:t>
            </a:r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t>课程大纲</a:t>
            </a:r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t>预备要求</a:t>
            </a:r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t>学分授予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章节测试成绩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作业成绩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交流讨论成绩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期末考试成绩</a:t>
            </a:r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t>参考资源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前导课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前导课</a:t>
            </a:r>
          </a:p>
        </p:txBody>
      </p:sp>
      <p:sp>
        <p:nvSpPr>
          <p:cNvPr id="126" name="计算机与网络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4649" indent="-374649" defTabSz="487044">
              <a:spcBef>
                <a:spcPts val="3400"/>
              </a:spcBef>
              <a:defRPr sz="2832"/>
            </a:pPr>
            <a:r>
              <a:t>计算机与网络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操作系统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计算机语言与程序设计</a:t>
            </a:r>
          </a:p>
          <a:p>
            <a:pPr marL="374649" indent="-374649" defTabSz="487044">
              <a:spcBef>
                <a:spcPts val="3400"/>
              </a:spcBef>
              <a:defRPr sz="2832"/>
            </a:pPr>
            <a:r>
              <a:t>人工智能简介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人工智能的发展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机器学习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神经网络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机器视觉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语音与文本</a:t>
            </a:r>
          </a:p>
          <a:p>
            <a:pPr lvl="2" marL="1123949" indent="-374649" defTabSz="487044">
              <a:spcBef>
                <a:spcPts val="3400"/>
              </a:spcBef>
              <a:defRPr sz="2832"/>
            </a:pPr>
            <a:r>
              <a:t>机器人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前导课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前导课</a:t>
            </a:r>
          </a:p>
        </p:txBody>
      </p:sp>
      <p:sp>
        <p:nvSpPr>
          <p:cNvPr id="129" name="物联网简介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8150" indent="-438150" defTabSz="569594">
              <a:spcBef>
                <a:spcPts val="4000"/>
              </a:spcBef>
              <a:defRPr sz="3312"/>
            </a:pPr>
            <a:r>
              <a:t>物联网简介</a:t>
            </a:r>
          </a:p>
          <a:p>
            <a:pPr lvl="2" marL="1314450" indent="-438150" defTabSz="569594">
              <a:spcBef>
                <a:spcPts val="4000"/>
              </a:spcBef>
              <a:defRPr sz="3312"/>
            </a:pPr>
            <a:r>
              <a:t>物联网协议</a:t>
            </a:r>
          </a:p>
          <a:p>
            <a:pPr lvl="2" marL="1314450" indent="-438150" defTabSz="569594">
              <a:spcBef>
                <a:spcPts val="4000"/>
              </a:spcBef>
              <a:defRPr sz="3312"/>
            </a:pPr>
            <a:r>
              <a:t>物联网应用</a:t>
            </a:r>
          </a:p>
          <a:p>
            <a:pPr marL="438150" indent="-438150" defTabSz="569594">
              <a:spcBef>
                <a:spcPts val="4000"/>
              </a:spcBef>
              <a:defRPr sz="3312"/>
            </a:pPr>
            <a:r>
              <a:t>认识硬件</a:t>
            </a:r>
          </a:p>
          <a:p>
            <a:pPr lvl="2" marL="1314450" indent="-438150" defTabSz="569594">
              <a:spcBef>
                <a:spcPts val="4000"/>
              </a:spcBef>
              <a:defRPr sz="3312"/>
            </a:pPr>
            <a:r>
              <a:t>NVIDIA Jetson Nano</a:t>
            </a:r>
          </a:p>
          <a:p>
            <a:pPr lvl="2" marL="1314450" indent="-438150" defTabSz="569594">
              <a:spcBef>
                <a:spcPts val="4000"/>
              </a:spcBef>
              <a:defRPr sz="3312"/>
            </a:pPr>
            <a:r>
              <a:t>树莓派</a:t>
            </a:r>
          </a:p>
          <a:p>
            <a:pPr lvl="2" marL="1314450" indent="-438150" defTabSz="569594">
              <a:spcBef>
                <a:spcPts val="4000"/>
              </a:spcBef>
              <a:defRPr sz="3312"/>
            </a:pPr>
            <a:r>
              <a:t>Arduino</a:t>
            </a:r>
          </a:p>
          <a:p>
            <a:pPr lvl="2" marL="1314450" indent="-438150" defTabSz="569594">
              <a:spcBef>
                <a:spcPts val="4000"/>
              </a:spcBef>
              <a:defRPr sz="3312"/>
            </a:pPr>
            <a:r>
              <a:t>ESP8266</a:t>
            </a:r>
          </a:p>
          <a:p>
            <a:pPr lvl="2" marL="1314450" indent="-438150" defTabSz="569594">
              <a:spcBef>
                <a:spcPts val="4000"/>
              </a:spcBef>
              <a:defRPr sz="3312"/>
            </a:pPr>
            <a:r>
              <a:t>传感器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Chapter 0 软件环境准备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Chapter 0 软件环境准备</a:t>
            </a:r>
          </a:p>
        </p:txBody>
      </p:sp>
      <p:sp>
        <p:nvSpPr>
          <p:cNvPr id="132" name="正文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hapter 1 物联网与机器人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pPr/>
            <a:r>
              <a:t>Chapter 1 物联网与机器人</a:t>
            </a:r>
          </a:p>
        </p:txBody>
      </p:sp>
      <p:sp>
        <p:nvSpPr>
          <p:cNvPr id="135" name="本章内容关于使用开源硬件，将功能点进行分解，并最终实现综合项目…"/>
          <p:cNvSpPr txBox="1"/>
          <p:nvPr>
            <p:ph type="body" sz="half" idx="1"/>
          </p:nvPr>
        </p:nvSpPr>
        <p:spPr>
          <a:xfrm>
            <a:off x="1689100" y="3076404"/>
            <a:ext cx="21005801" cy="3505807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本章内容关于使用开源硬件，将功能点进行分解，并最终实现综合项目  </a:t>
            </a:r>
          </a:p>
          <a:p>
            <a: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主要包括:  </a:t>
            </a:r>
          </a:p>
          <a:p>
            <a: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 1. 使用物联网开发板来读取和控制传感器、灯和舵机等设备</a:t>
            </a:r>
          </a:p>
          <a:p>
            <a: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 2. 安装和配置物联网平台，实现语音控制和人脸解锁</a:t>
            </a:r>
          </a:p>
          <a:p>
            <a: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 3. 自主设计制作一个融合了多种功能的基于3D打印物联网机器人或小车</a:t>
            </a:r>
          </a:p>
        </p:txBody>
      </p:sp>
      <p:sp>
        <p:nvSpPr>
          <p:cNvPr id="136" name="Chapter 1 Part 1…"/>
          <p:cNvSpPr/>
          <p:nvPr/>
        </p:nvSpPr>
        <p:spPr>
          <a:xfrm>
            <a:off x="1689099" y="7805940"/>
            <a:ext cx="21005801" cy="22860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Chapter 1 Part 1</a:t>
            </a:r>
          </a:p>
          <a:p>
            <a: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使用ESP8266开发板读取和控制传感器、舵机和电机</a:t>
            </a:r>
          </a:p>
        </p:txBody>
      </p:sp>
      <p:sp>
        <p:nvSpPr>
          <p:cNvPr id="137" name="esp8266是一个价格低廉的开发板，包含WiFi模块和GPIO，可以连接传感器、舵机、马达等各种设备。使用Arduino IDE进行开发编程。可通过网络、串口和蓝牙等多种方式进行通信"/>
          <p:cNvSpPr/>
          <p:nvPr/>
        </p:nvSpPr>
        <p:spPr>
          <a:xfrm>
            <a:off x="1689099" y="10526745"/>
            <a:ext cx="21005801" cy="1520916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sz="3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esp8266是一个价格低廉的开发板，包含WiFi模块和GPIO，可以连接传感器、舵机、马达等各种设备。使用Arduino IDE进行开发编程。可通过网络、串口和蓝牙等多种方式进行通信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Chapter 1 Part 1…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40" name="包括功能提出和实现，硬件连接，上传的参数调节和html文件在本地服务器中的打开，传感器数据的实时呈现等，并使用Chart.js来绘制实时变化曲线…"/>
          <p:cNvSpPr txBox="1"/>
          <p:nvPr>
            <p:ph type="body" sz="quarter" idx="1"/>
          </p:nvPr>
        </p:nvSpPr>
        <p:spPr>
          <a:xfrm>
            <a:off x="1689100" y="3149600"/>
            <a:ext cx="21005800" cy="2730281"/>
          </a:xfrm>
          <a:prstGeom prst="rect">
            <a:avLst/>
          </a:prstGeom>
          <a:solidFill>
            <a:schemeClr val="accent4">
              <a:hueOff val="-461056"/>
              <a:satOff val="4338"/>
              <a:lumOff val="-10225"/>
            </a:schemeClr>
          </a:solidFill>
        </p:spPr>
        <p:txBody>
          <a:bodyPr/>
          <a:lstStyle/>
          <a:p>
            <a:pPr marL="0" indent="0" algn="ctr" defTabSz="792479">
              <a:spcBef>
                <a:spcPts val="0"/>
              </a:spcBef>
              <a:buSzTx/>
              <a:buNone/>
              <a:defRPr sz="307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  <a:p>
            <a:pPr marL="0" indent="0" algn="ctr" defTabSz="792479">
              <a:spcBef>
                <a:spcPts val="0"/>
              </a:spcBef>
              <a:buSzTx/>
              <a:buNone/>
              <a:defRPr sz="307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包括功能提出和实现，硬件连接，上传的参数调节和html文件在本地服务器中的打开，传感器数据的实时呈现等，并使用Chart.js来绘制实时变化曲线  </a:t>
            </a:r>
          </a:p>
          <a:p>
            <a:pPr marL="0" indent="0" algn="ctr" defTabSz="792479">
              <a:spcBef>
                <a:spcPts val="0"/>
              </a:spcBef>
              <a:buSzTx/>
              <a:buNone/>
              <a:defRPr sz="3072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r>
              <a:t>这部分主要包括两种传感器的读取，为温湿度传感器和超声波传感器</a:t>
            </a:r>
          </a:p>
        </p:txBody>
      </p:sp>
      <p:graphicFrame>
        <p:nvGraphicFramePr>
          <p:cNvPr id="141" name="表格"/>
          <p:cNvGraphicFramePr/>
          <p:nvPr/>
        </p:nvGraphicFramePr>
        <p:xfrm>
          <a:off x="1688550" y="6546171"/>
          <a:ext cx="21006900" cy="4587587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5251725"/>
                <a:gridCol w="5251725"/>
                <a:gridCol w="5251725"/>
                <a:gridCol w="5251725"/>
              </a:tblGrid>
              <a:tr h="764597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学习流程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rgbClr val="5E5E5E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活动名称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活动内容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时间分配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64597">
                <a:tc rowSpan="2"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课程引入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活动目标介绍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了解物联网基本概念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5 min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64597">
                <a:tc vMerge="1">
                  <a:tcPr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背景知识介绍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熟悉实验中涉及软硬件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 min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64597">
                <a:tc rowSpan="2"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基本任务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硬件准备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按操作手册进行连接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5 min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64597">
                <a:tc vMerge="1">
                  <a:tcPr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程序及操作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按操作手册执行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30 min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764597">
                <a:tc>
                  <a:txBody>
                    <a:bodyPr/>
                    <a:lstStyle/>
                    <a:p>
                      <a:pPr defTabSz="914400">
                        <a:defRPr b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3200">
                          <a:solidFill>
                            <a:srgbClr val="FFFFFF"/>
                          </a:solidFill>
                          <a:sym typeface="Helvetica Neue"/>
                        </a:rPr>
                        <a:t>活动总结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？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？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sz="1800"/>
                      </a:pPr>
                      <a:r>
                        <a:rPr sz="3200">
                          <a:sym typeface="Helvetica Neue"/>
                        </a:rPr>
                        <a:t>10 min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hapter 1 Part 1…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44" name="活动目标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活动目标</a:t>
            </a:r>
          </a:p>
          <a:p>
            <a:pPr lvl="2"/>
            <a:r>
              <a:t>了解物联网的基本概念</a:t>
            </a:r>
          </a:p>
          <a:p>
            <a:pPr lvl="2"/>
            <a:r>
              <a:t>了解使用开发板读取传感器原理</a:t>
            </a:r>
          </a:p>
          <a:p>
            <a:pPr lvl="2"/>
            <a:r>
              <a:t>熟悉使用Arduino IDE烧录程序的操作流程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hapter 1 Part 1…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0000"/>
          </a:solidFill>
        </p:spPr>
        <p:txBody>
          <a:bodyPr/>
          <a:lstStyle/>
          <a:p>
            <a:pPr>
              <a:defRPr sz="3200">
                <a:solidFill>
                  <a:srgbClr val="FFFFFF"/>
                </a:solidFill>
              </a:defRPr>
            </a:pPr>
            <a:r>
              <a:t>Chapter 1 Part 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Part 1.1</a:t>
            </a:r>
          </a:p>
          <a:p>
            <a:pPr>
              <a:defRPr sz="3200">
                <a:solidFill>
                  <a:srgbClr val="FFFFFF"/>
                </a:solidFill>
              </a:defRPr>
            </a:pPr>
            <a:r>
              <a:t>使用ESP8266开发板读取传感器数据，绘制实时变化曲线</a:t>
            </a:r>
          </a:p>
        </p:txBody>
      </p:sp>
      <p:sp>
        <p:nvSpPr>
          <p:cNvPr id="147" name="物联网背景知识"/>
          <p:cNvSpPr txBox="1"/>
          <p:nvPr>
            <p:ph type="body" sz="quarter" idx="1"/>
          </p:nvPr>
        </p:nvSpPr>
        <p:spPr>
          <a:xfrm>
            <a:off x="1640558" y="3154549"/>
            <a:ext cx="6224417" cy="1317839"/>
          </a:xfrm>
          <a:prstGeom prst="rect">
            <a:avLst/>
          </a:prstGeom>
        </p:spPr>
        <p:txBody>
          <a:bodyPr/>
          <a:lstStyle/>
          <a:p>
            <a:pPr/>
            <a:r>
              <a:t> 物联网背景知识</a:t>
            </a:r>
          </a:p>
        </p:txBody>
      </p:sp>
      <p:pic>
        <p:nvPicPr>
          <p:cNvPr id="148" name="物联网背景知识.mp4" descr="物联网背景知识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507150" y="4985337"/>
            <a:ext cx="14656990" cy="82964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650000" fill="hold"/>
                                        <p:tgtEl>
                                          <p:spTgt spid="1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4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